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6"/>
  </p:notesMasterIdLst>
  <p:handoutMasterIdLst>
    <p:handoutMasterId r:id="rId7"/>
  </p:handoutMasterIdLst>
  <p:sldIdLst>
    <p:sldId id="2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BB63A-8A9B-4DCE-A5C2-3C20EABAEC55}" v="3" dt="2022-06-21T14:10:5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74" autoAdjust="0"/>
  </p:normalViewPr>
  <p:slideViewPr>
    <p:cSldViewPr snapToGrid="0" snapToObjects="1">
      <p:cViewPr varScale="1">
        <p:scale>
          <a:sx n="63" d="100"/>
          <a:sy n="63" d="100"/>
        </p:scale>
        <p:origin x="616"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15/05/2023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15/05/2023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5" name="Picture 4" descr="Graphical user interface, application&#10;&#10;Description automatically generated">
            <a:extLst>
              <a:ext uri="{FF2B5EF4-FFF2-40B4-BE49-F238E27FC236}">
                <a16:creationId xmlns:a16="http://schemas.microsoft.com/office/drawing/2014/main" id="{737B27BB-BDDE-DA1D-9BFB-864678A6D9D3}"/>
              </a:ext>
            </a:extLst>
          </p:cNvPr>
          <p:cNvPicPr>
            <a:picLocks noChangeAspect="1"/>
          </p:cNvPicPr>
          <p:nvPr userDrawn="1"/>
        </p:nvPicPr>
        <p:blipFill>
          <a:blip r:embed="rId3"/>
          <a:stretch>
            <a:fillRect/>
          </a:stretch>
        </p:blipFill>
        <p:spPr>
          <a:xfrm>
            <a:off x="363985" y="360000"/>
            <a:ext cx="1800000" cy="611517"/>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3" name="Picture 2" descr="Graphical user interface, application&#10;&#10;Description automatically generated">
            <a:extLst>
              <a:ext uri="{FF2B5EF4-FFF2-40B4-BE49-F238E27FC236}">
                <a16:creationId xmlns:a16="http://schemas.microsoft.com/office/drawing/2014/main" id="{6B686527-970C-E95A-3817-589F92EAEA59}"/>
              </a:ext>
            </a:extLst>
          </p:cNvPr>
          <p:cNvPicPr>
            <a:picLocks noChangeAspect="1"/>
          </p:cNvPicPr>
          <p:nvPr userDrawn="1"/>
        </p:nvPicPr>
        <p:blipFill>
          <a:blip r:embed="rId3"/>
          <a:stretch>
            <a:fillRect/>
          </a:stretch>
        </p:blipFill>
        <p:spPr>
          <a:xfrm>
            <a:off x="363985" y="360000"/>
            <a:ext cx="1800000" cy="611516"/>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15/05/2023</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p:txBody>
          <a:bodyPr/>
          <a:lstStyle/>
          <a:p>
            <a:r>
              <a:rPr lang="en-US" dirty="0"/>
              <a:t>Genomics</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784109" y="1822330"/>
            <a:ext cx="10641498" cy="4700389"/>
          </a:xfrm>
        </p:spPr>
        <p:txBody>
          <a:bodyPr>
            <a:normAutofit/>
          </a:bodyPr>
          <a:lstStyle/>
          <a:p>
            <a:pPr marL="0" indent="0">
              <a:buNone/>
            </a:pPr>
            <a:r>
              <a:rPr lang="en-US" sz="2400" dirty="0">
                <a:solidFill>
                  <a:schemeClr val="accent1"/>
                </a:solidFill>
              </a:rPr>
              <a:t>Duty Scientist Referral Care</a:t>
            </a:r>
          </a:p>
          <a:p>
            <a:pPr marL="0" indent="0" algn="l" rtl="0" fontAlgn="base">
              <a:buNone/>
            </a:pPr>
            <a:r>
              <a:rPr lang="en-GB" sz="2400" b="0" i="0" dirty="0">
                <a:solidFill>
                  <a:srgbClr val="333333"/>
                </a:solidFill>
                <a:effectLst/>
                <a:latin typeface="Arial" panose="020B0604020202020204" pitchFamily="34" charset="0"/>
              </a:rPr>
              <a:t>A referral has been received at your laboratory from obstetrics for a 34-year-old female whose cousin has recently been diagnosed with cystic fibrosis (CF). The referral is requesting carrier testing for CF with potential for prenatal testing in future. The patient's partner has no known family history of CF. As a duty scientist triaging this sample on arrival in the laboratory:  </a:t>
            </a:r>
            <a:endParaRPr lang="en-GB" sz="1800" b="0" i="0" dirty="0">
              <a:solidFill>
                <a:srgbClr val="000000"/>
              </a:solidFill>
              <a:effectLst/>
              <a:latin typeface="Segoe UI" panose="020B0502040204020203" pitchFamily="34" charset="0"/>
            </a:endParaRPr>
          </a:p>
          <a:p>
            <a:pPr marL="0" indent="0" algn="l" rtl="0" fontAlgn="base">
              <a:buNone/>
            </a:pPr>
            <a:r>
              <a:rPr lang="en-GB" sz="2400" b="0" i="0" dirty="0">
                <a:solidFill>
                  <a:srgbClr val="333333"/>
                </a:solidFill>
                <a:effectLst/>
                <a:latin typeface="Arial" panose="020B0604020202020204" pitchFamily="34" charset="0"/>
              </a:rPr>
              <a:t>1. What addition information is required prior to processing this referral? </a:t>
            </a:r>
            <a:endParaRPr lang="en-GB" sz="1800" b="0" i="0" dirty="0">
              <a:solidFill>
                <a:srgbClr val="000000"/>
              </a:solidFill>
              <a:effectLst/>
              <a:latin typeface="Segoe UI" panose="020B0502040204020203" pitchFamily="34" charset="0"/>
            </a:endParaRPr>
          </a:p>
          <a:p>
            <a:pPr marL="0" indent="0" algn="l" rtl="0" fontAlgn="base">
              <a:buNone/>
            </a:pPr>
            <a:r>
              <a:rPr lang="en-GB" sz="2400" b="0" i="0" dirty="0">
                <a:solidFill>
                  <a:srgbClr val="333333"/>
                </a:solidFill>
                <a:effectLst/>
                <a:latin typeface="Arial" panose="020B0604020202020204" pitchFamily="34" charset="0"/>
              </a:rPr>
              <a:t>2. What testing would you activate? </a:t>
            </a:r>
            <a:endParaRPr lang="en-GB" sz="1800" b="0" i="0" dirty="0">
              <a:solidFill>
                <a:srgbClr val="000000"/>
              </a:solidFill>
              <a:effectLst/>
              <a:latin typeface="Segoe UI" panose="020B0502040204020203" pitchFamily="34" charset="0"/>
            </a:endParaRPr>
          </a:p>
          <a:p>
            <a:pPr marL="0" indent="0" algn="l" rtl="0" fontAlgn="base">
              <a:buNone/>
            </a:pPr>
            <a:r>
              <a:rPr lang="en-GB" sz="2400" b="0" i="0" dirty="0">
                <a:solidFill>
                  <a:srgbClr val="333333"/>
                </a:solidFill>
                <a:effectLst/>
                <a:latin typeface="Arial" panose="020B0604020202020204" pitchFamily="34" charset="0"/>
              </a:rPr>
              <a:t>3. What priority would you assign and why? </a:t>
            </a:r>
            <a:endParaRPr lang="en-GB" sz="1800" b="0" i="0" dirty="0">
              <a:solidFill>
                <a:srgbClr val="000000"/>
              </a:solidFill>
              <a:effectLst/>
              <a:latin typeface="Segoe UI" panose="020B0502040204020203" pitchFamily="34" charset="0"/>
            </a:endParaRPr>
          </a:p>
          <a:p>
            <a:pPr marL="0" indent="0" algn="l" rtl="0" fontAlgn="base">
              <a:buNone/>
            </a:pPr>
            <a:r>
              <a:rPr lang="en-GB" sz="2400" b="0" i="0" dirty="0">
                <a:solidFill>
                  <a:srgbClr val="333333"/>
                </a:solidFill>
                <a:effectLst/>
                <a:latin typeface="Arial" panose="020B0604020202020204" pitchFamily="34" charset="0"/>
              </a:rPr>
              <a:t>Please include justification for your decisions e.g., best practice/national guidance. </a:t>
            </a:r>
            <a:endParaRPr lang="en-GB" sz="1800" b="0" i="0" dirty="0">
              <a:solidFill>
                <a:srgbClr val="000000"/>
              </a:solidFill>
              <a:effectLst/>
              <a:latin typeface="Segoe UI" panose="020B0502040204020203" pitchFamily="34" charset="0"/>
            </a:endParaRPr>
          </a:p>
          <a:p>
            <a:pPr marL="0" indent="0">
              <a:buNone/>
            </a:pPr>
            <a:endParaRPr lang="en-US" sz="1800" dirty="0"/>
          </a:p>
        </p:txBody>
      </p:sp>
    </p:spTree>
    <p:extLst>
      <p:ext uri="{BB962C8B-B14F-4D97-AF65-F5344CB8AC3E}">
        <p14:creationId xmlns:p14="http://schemas.microsoft.com/office/powerpoint/2010/main" val="24418506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b60286-a7d9-492c-8e03-5d1f56fbe788" xsi:nil="true"/>
    <lcf76f155ced4ddcb4097134ff3c332f xmlns="80c75cbc-a8f2-46c0-aa58-80f15079965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3DA0B53BC4F849A477EEED2D0E1BA9" ma:contentTypeVersion="18" ma:contentTypeDescription="Create a new document." ma:contentTypeScope="" ma:versionID="e3480bd4fad9e454b455241a584e40b3">
  <xsd:schema xmlns:xsd="http://www.w3.org/2001/XMLSchema" xmlns:xs="http://www.w3.org/2001/XMLSchema" xmlns:p="http://schemas.microsoft.com/office/2006/metadata/properties" xmlns:ns1="http://schemas.microsoft.com/sharepoint/v3" xmlns:ns2="80c75cbc-a8f2-46c0-aa58-80f150799650" xmlns:ns3="6eb60286-a7d9-492c-8e03-5d1f56fbe788" targetNamespace="http://schemas.microsoft.com/office/2006/metadata/properties" ma:root="true" ma:fieldsID="4e5f313a9f5d42b5ac116bdb9ab4c6d9" ns1:_="" ns2:_="" ns3:_="">
    <xsd:import namespace="http://schemas.microsoft.com/sharepoint/v3"/>
    <xsd:import namespace="80c75cbc-a8f2-46c0-aa58-80f150799650"/>
    <xsd:import namespace="6eb60286-a7d9-492c-8e03-5d1f56fbe7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c75cbc-a8f2-46c0-aa58-80f1507996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b60286-a7d9-492c-8e03-5d1f56fbe7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64b47c-f647-4d05-b65a-2d27d882dc74}" ma:internalName="TaxCatchAll" ma:showField="CatchAllData" ma:web="6eb60286-a7d9-492c-8e03-5d1f56fbe7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http://schemas.microsoft.com/office/2006/documentManagement/types"/>
    <ds:schemaRef ds:uri="http://purl.org/dc/elements/1.1/"/>
    <ds:schemaRef ds:uri="http://www.w3.org/XML/1998/namespace"/>
    <ds:schemaRef ds:uri="http://schemas.openxmlformats.org/package/2006/metadata/core-properties"/>
    <ds:schemaRef ds:uri="d1578f25-4d6e-4d4b-93b5-68c0610bc2f6"/>
    <ds:schemaRef ds:uri="http://purl.org/dc/terms/"/>
    <ds:schemaRef ds:uri="http://schemas.microsoft.com/office/2006/metadata/properties"/>
    <ds:schemaRef ds:uri="http://purl.org/dc/dcmitype/"/>
    <ds:schemaRef ds:uri="http://schemas.microsoft.com/office/infopath/2007/PartnerControls"/>
    <ds:schemaRef ds:uri="f51a84ac-5ef7-4b0b-bd71-e269097bd152"/>
  </ds:schemaRefs>
</ds:datastoreItem>
</file>

<file path=customXml/itemProps2.xml><?xml version="1.0" encoding="utf-8"?>
<ds:datastoreItem xmlns:ds="http://schemas.openxmlformats.org/officeDocument/2006/customXml" ds:itemID="{31869C1B-8DFB-487D-8384-6B6D1F67FB44}"/>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577</TotalTime>
  <Words>118</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UI</vt:lpstr>
      <vt:lpstr>Custom Design</vt:lpstr>
      <vt:lpstr>Genomics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Tayler Simkins</cp:lastModifiedBy>
  <cp:revision>112</cp:revision>
  <dcterms:created xsi:type="dcterms:W3CDTF">2017-05-03T08:06:17Z</dcterms:created>
  <dcterms:modified xsi:type="dcterms:W3CDTF">2023-05-15T14:29:16Z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0x010100923DA0B53BC4F849A477EEED2D0E1BA9</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