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6"/>
  </p:notesMasterIdLst>
  <p:handoutMasterIdLst>
    <p:handoutMasterId r:id="rId7"/>
  </p:handoutMasterIdLst>
  <p:sldIdLst>
    <p:sldId id="25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16" autoAdjust="0"/>
    <p:restoredTop sz="94674" autoAdjust="0"/>
  </p:normalViewPr>
  <p:slideViewPr>
    <p:cSldViewPr snapToGrid="0" snapToObjects="1">
      <p:cViewPr varScale="1">
        <p:scale>
          <a:sx n="123" d="100"/>
          <a:sy n="123" d="100"/>
        </p:scale>
        <p:origin x="216"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09/05/2023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09/05/2023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5" name="Picture 4" descr="Graphical user interface, application&#10;&#10;Description automatically generated">
            <a:extLst>
              <a:ext uri="{FF2B5EF4-FFF2-40B4-BE49-F238E27FC236}">
                <a16:creationId xmlns:a16="http://schemas.microsoft.com/office/drawing/2014/main" id="{737B27BB-BDDE-DA1D-9BFB-864678A6D9D3}"/>
              </a:ext>
            </a:extLst>
          </p:cNvPr>
          <p:cNvPicPr>
            <a:picLocks noChangeAspect="1"/>
          </p:cNvPicPr>
          <p:nvPr userDrawn="1"/>
        </p:nvPicPr>
        <p:blipFill>
          <a:blip r:embed="rId3"/>
          <a:stretch>
            <a:fillRect/>
          </a:stretch>
        </p:blipFill>
        <p:spPr>
          <a:xfrm>
            <a:off x="363985" y="360000"/>
            <a:ext cx="1800000" cy="611517"/>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3" name="Picture 2" descr="Graphical user interface, application&#10;&#10;Description automatically generated">
            <a:extLst>
              <a:ext uri="{FF2B5EF4-FFF2-40B4-BE49-F238E27FC236}">
                <a16:creationId xmlns:a16="http://schemas.microsoft.com/office/drawing/2014/main" id="{6B686527-970C-E95A-3817-589F92EAEA59}"/>
              </a:ext>
            </a:extLst>
          </p:cNvPr>
          <p:cNvPicPr>
            <a:picLocks noChangeAspect="1"/>
          </p:cNvPicPr>
          <p:nvPr userDrawn="1"/>
        </p:nvPicPr>
        <p:blipFill>
          <a:blip r:embed="rId3"/>
          <a:stretch>
            <a:fillRect/>
          </a:stretch>
        </p:blipFill>
        <p:spPr>
          <a:xfrm>
            <a:off x="363985" y="360000"/>
            <a:ext cx="1800000" cy="611516"/>
          </a:xfrm>
          <a:prstGeom prst="rect">
            <a:avLst/>
          </a:prstGeom>
        </p:spPr>
      </p:pic>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09/05/2023</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327378" y="1210682"/>
            <a:ext cx="11582400" cy="611649"/>
          </a:xfrm>
        </p:spPr>
        <p:txBody>
          <a:bodyPr/>
          <a:lstStyle/>
          <a:p>
            <a:r>
              <a:rPr lang="en-US" dirty="0"/>
              <a:t>Reproductive Science - Andrology</a:t>
            </a:r>
          </a:p>
        </p:txBody>
      </p:sp>
      <p:sp>
        <p:nvSpPr>
          <p:cNvPr id="3" name="Content Placeholder 2">
            <a:extLst>
              <a:ext uri="{FF2B5EF4-FFF2-40B4-BE49-F238E27FC236}">
                <a16:creationId xmlns:a16="http://schemas.microsoft.com/office/drawing/2014/main" id="{B13A92EA-95BB-F421-3A78-DA615A79EB9C}"/>
              </a:ext>
            </a:extLst>
          </p:cNvPr>
          <p:cNvSpPr>
            <a:spLocks noGrp="1"/>
          </p:cNvSpPr>
          <p:nvPr>
            <p:ph sz="quarter" idx="10"/>
          </p:nvPr>
        </p:nvSpPr>
        <p:spPr>
          <a:xfrm>
            <a:off x="327378" y="1998134"/>
            <a:ext cx="11582400" cy="4610484"/>
          </a:xfrm>
        </p:spPr>
        <p:txBody>
          <a:bodyPr>
            <a:normAutofit/>
          </a:bodyPr>
          <a:lstStyle/>
          <a:p>
            <a:pPr marL="0" indent="0">
              <a:lnSpc>
                <a:spcPct val="100000"/>
              </a:lnSpc>
              <a:buNone/>
            </a:pPr>
            <a:r>
              <a:rPr lang="en-US" sz="2800" dirty="0">
                <a:solidFill>
                  <a:srgbClr val="005EB8"/>
                </a:solidFill>
              </a:rPr>
              <a:t>Intrauterine insemination (IUI) treatment cycle</a:t>
            </a:r>
          </a:p>
          <a:p>
            <a:pPr marL="0" indent="0">
              <a:lnSpc>
                <a:spcPct val="100000"/>
              </a:lnSpc>
              <a:spcAft>
                <a:spcPts val="600"/>
              </a:spcAft>
              <a:buNone/>
            </a:pPr>
            <a:r>
              <a:rPr lang="en-GB" sz="2800" dirty="0"/>
              <a:t>You have made an initial assessment wet prep slide for an intrauterine insemination (IUI) sperm preparation. You observed no sperm on the entire slide. The referral letter states the patient’s semen analysis parameters are.</a:t>
            </a:r>
          </a:p>
          <a:p>
            <a:pPr marL="0" indent="0">
              <a:lnSpc>
                <a:spcPct val="100000"/>
              </a:lnSpc>
              <a:spcAft>
                <a:spcPts val="600"/>
              </a:spcAft>
              <a:buNone/>
            </a:pPr>
            <a:r>
              <a:rPr lang="en-GB" sz="2800" dirty="0"/>
              <a:t>Volume: 1.5mL. Sperm Concentration: 15 million/</a:t>
            </a:r>
            <a:r>
              <a:rPr lang="en-GB" sz="2800" dirty="0" err="1"/>
              <a:t>mL.</a:t>
            </a:r>
            <a:r>
              <a:rPr lang="en-GB" sz="2800" dirty="0"/>
              <a:t> Progressive motility: 32%. Normal forms: 4%</a:t>
            </a:r>
          </a:p>
          <a:p>
            <a:pPr marL="0" indent="0">
              <a:lnSpc>
                <a:spcPct val="100000"/>
              </a:lnSpc>
              <a:buNone/>
            </a:pPr>
            <a:r>
              <a:rPr lang="en-GB" sz="2800" dirty="0"/>
              <a:t>What would your immediate next steps be and how would you manage that patient? </a:t>
            </a:r>
            <a:r>
              <a:rPr lang="en-US" sz="2800" dirty="0"/>
              <a:t> </a:t>
            </a:r>
          </a:p>
        </p:txBody>
      </p:sp>
    </p:spTree>
    <p:extLst>
      <p:ext uri="{BB962C8B-B14F-4D97-AF65-F5344CB8AC3E}">
        <p14:creationId xmlns:p14="http://schemas.microsoft.com/office/powerpoint/2010/main" val="24418506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3DA0B53BC4F849A477EEED2D0E1BA9" ma:contentTypeVersion="18" ma:contentTypeDescription="Create a new document." ma:contentTypeScope="" ma:versionID="e3480bd4fad9e454b455241a584e40b3">
  <xsd:schema xmlns:xsd="http://www.w3.org/2001/XMLSchema" xmlns:xs="http://www.w3.org/2001/XMLSchema" xmlns:p="http://schemas.microsoft.com/office/2006/metadata/properties" xmlns:ns1="http://schemas.microsoft.com/sharepoint/v3" xmlns:ns2="80c75cbc-a8f2-46c0-aa58-80f150799650" xmlns:ns3="6eb60286-a7d9-492c-8e03-5d1f56fbe788" targetNamespace="http://schemas.microsoft.com/office/2006/metadata/properties" ma:root="true" ma:fieldsID="4e5f313a9f5d42b5ac116bdb9ab4c6d9" ns1:_="" ns2:_="" ns3:_="">
    <xsd:import namespace="http://schemas.microsoft.com/sharepoint/v3"/>
    <xsd:import namespace="80c75cbc-a8f2-46c0-aa58-80f150799650"/>
    <xsd:import namespace="6eb60286-a7d9-492c-8e03-5d1f56fbe7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c75cbc-a8f2-46c0-aa58-80f1507996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b60286-a7d9-492c-8e03-5d1f56fbe7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64b47c-f647-4d05-b65a-2d27d882dc74}" ma:internalName="TaxCatchAll" ma:showField="CatchAllData" ma:web="6eb60286-a7d9-492c-8e03-5d1f56fbe7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eb60286-a7d9-492c-8e03-5d1f56fbe788" xsi:nil="true"/>
    <lcf76f155ced4ddcb4097134ff3c332f xmlns="80c75cbc-a8f2-46c0-aa58-80f15079965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2.xml><?xml version="1.0" encoding="utf-8"?>
<ds:datastoreItem xmlns:ds="http://schemas.openxmlformats.org/officeDocument/2006/customXml" ds:itemID="{B64C9F93-AAF7-4E99-A5CF-6AB3FEE89C20}"/>
</file>

<file path=customXml/itemProps3.xml><?xml version="1.0" encoding="utf-8"?>
<ds:datastoreItem xmlns:ds="http://schemas.openxmlformats.org/officeDocument/2006/customXml" ds:itemID="{A4D9FD49-C1C5-400A-B04D-90A236984D1F}">
  <ds:schemaRefs>
    <ds:schemaRef ds:uri="http://schemas.microsoft.com/office/2006/documentManagement/types"/>
    <ds:schemaRef ds:uri="http://purl.org/dc/elements/1.1/"/>
    <ds:schemaRef ds:uri="http://www.w3.org/XML/1998/namespace"/>
    <ds:schemaRef ds:uri="http://schemas.openxmlformats.org/package/2006/metadata/core-properties"/>
    <ds:schemaRef ds:uri="d1578f25-4d6e-4d4b-93b5-68c0610bc2f6"/>
    <ds:schemaRef ds:uri="http://purl.org/dc/terms/"/>
    <ds:schemaRef ds:uri="http://schemas.microsoft.com/office/2006/metadata/properties"/>
    <ds:schemaRef ds:uri="http://purl.org/dc/dcmitype/"/>
    <ds:schemaRef ds:uri="http://schemas.microsoft.com/office/infopath/2007/PartnerControls"/>
    <ds:schemaRef ds:uri="f51a84ac-5ef7-4b0b-bd71-e269097bd152"/>
  </ds:schemaRefs>
</ds:datastoreItem>
</file>

<file path=docProps/app.xml><?xml version="1.0" encoding="utf-8"?>
<Properties xmlns="http://schemas.openxmlformats.org/officeDocument/2006/extended-properties" xmlns:vt="http://schemas.openxmlformats.org/officeDocument/2006/docPropsVTypes">
  <Template/>
  <TotalTime>586</TotalTime>
  <Words>88</Words>
  <Application>Microsoft Macintosh PowerPoint</Application>
  <PresentationFormat>Widescreen</PresentationFormat>
  <Paragraphs>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Custom Design</vt:lpstr>
      <vt:lpstr>Reproductive Science - Andrology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Michelle Madeley</cp:lastModifiedBy>
  <cp:revision>113</cp:revision>
  <dcterms:created xsi:type="dcterms:W3CDTF">2017-05-03T08:06:17Z</dcterms:created>
  <dcterms:modified xsi:type="dcterms:W3CDTF">2023-05-09T13:10:54Z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0x010100923DA0B53BC4F849A477EEED2D0E1BA9</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ies>
</file>