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Lst>
  <p:notesMasterIdLst>
    <p:notesMasterId r:id="rId6"/>
  </p:notesMasterIdLst>
  <p:handoutMasterIdLst>
    <p:handoutMasterId r:id="rId7"/>
  </p:handoutMasterIdLst>
  <p:sldIdLst>
    <p:sldId id="257"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114" autoAdjust="0"/>
    <p:restoredTop sz="94674" autoAdjust="0"/>
  </p:normalViewPr>
  <p:slideViewPr>
    <p:cSldViewPr snapToGrid="0" snapToObjects="1">
      <p:cViewPr varScale="1">
        <p:scale>
          <a:sx n="105" d="100"/>
          <a:sy n="105" d="100"/>
        </p:scale>
        <p:origin x="208" y="5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8" d="100"/>
          <a:sy n="88" d="100"/>
        </p:scale>
        <p:origin x="-387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90A331-7ADD-4391-8CA5-606C9BFD26F5}" type="datetimeFigureOut">
              <a:rPr lang="en-GB" smtClean="0"/>
              <a:t>11/05/2023</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EAE16CE-1862-465F-9912-D0001C1A0F9A}" type="slidenum">
              <a:rPr lang="en-GB" smtClean="0"/>
              <a:t>‹#›</a:t>
            </a:fld>
            <a:endParaRPr lang="en-GB"/>
          </a:p>
        </p:txBody>
      </p:sp>
    </p:spTree>
    <p:extLst>
      <p:ext uri="{BB962C8B-B14F-4D97-AF65-F5344CB8AC3E}">
        <p14:creationId xmlns:p14="http://schemas.microsoft.com/office/powerpoint/2010/main" val="85506748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2AE991-F138-4FD8-982E-957F3CA6A0F6}" type="datetimeFigureOut">
              <a:rPr lang="en-GB" smtClean="0"/>
              <a:t>11/05/2023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GB"/>
              <a:t>NHS Improvement</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90AB7D-FC04-41BF-88F7-E47891A06283}" type="slidenum">
              <a:rPr lang="en-GB" smtClean="0"/>
              <a:t>‹#›</a:t>
            </a:fld>
            <a:endParaRPr lang="en-GB"/>
          </a:p>
        </p:txBody>
      </p:sp>
    </p:spTree>
    <p:extLst>
      <p:ext uri="{BB962C8B-B14F-4D97-AF65-F5344CB8AC3E}">
        <p14:creationId xmlns:p14="http://schemas.microsoft.com/office/powerpoint/2010/main" val="118901105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5" name="Picture 4" descr="Graphical user interface, application&#10;&#10;Description automatically generated">
            <a:extLst>
              <a:ext uri="{FF2B5EF4-FFF2-40B4-BE49-F238E27FC236}">
                <a16:creationId xmlns:a16="http://schemas.microsoft.com/office/drawing/2014/main" id="{737B27BB-BDDE-DA1D-9BFB-864678A6D9D3}"/>
              </a:ext>
            </a:extLst>
          </p:cNvPr>
          <p:cNvPicPr>
            <a:picLocks noChangeAspect="1"/>
          </p:cNvPicPr>
          <p:nvPr userDrawn="1"/>
        </p:nvPicPr>
        <p:blipFill>
          <a:blip r:embed="rId3"/>
          <a:stretch>
            <a:fillRect/>
          </a:stretch>
        </p:blipFill>
        <p:spPr>
          <a:xfrm>
            <a:off x="363985" y="360000"/>
            <a:ext cx="1800000" cy="611517"/>
          </a:xfrm>
          <a:prstGeom prst="rect">
            <a:avLst/>
          </a:prstGeom>
        </p:spPr>
      </p:pic>
    </p:spTree>
    <p:extLst>
      <p:ext uri="{BB962C8B-B14F-4D97-AF65-F5344CB8AC3E}">
        <p14:creationId xmlns:p14="http://schemas.microsoft.com/office/powerpoint/2010/main" val="3506723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dirty="0"/>
              <a:t>Click to edit Master title style</a:t>
            </a:r>
            <a:endParaRPr lang="en-US" sz="2800" dirty="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pic>
        <p:nvPicPr>
          <p:cNvPr id="3" name="Picture 2" descr="Graphical user interface, application&#10;&#10;Description automatically generated">
            <a:extLst>
              <a:ext uri="{FF2B5EF4-FFF2-40B4-BE49-F238E27FC236}">
                <a16:creationId xmlns:a16="http://schemas.microsoft.com/office/drawing/2014/main" id="{6B686527-970C-E95A-3817-589F92EAEA59}"/>
              </a:ext>
            </a:extLst>
          </p:cNvPr>
          <p:cNvPicPr>
            <a:picLocks noChangeAspect="1"/>
          </p:cNvPicPr>
          <p:nvPr userDrawn="1"/>
        </p:nvPicPr>
        <p:blipFill>
          <a:blip r:embed="rId3"/>
          <a:stretch>
            <a:fillRect/>
          </a:stretch>
        </p:blipFill>
        <p:spPr>
          <a:xfrm>
            <a:off x="363985" y="360000"/>
            <a:ext cx="1800000" cy="611516"/>
          </a:xfrm>
          <a:prstGeom prst="rect">
            <a:avLst/>
          </a:prstGeom>
        </p:spPr>
      </p:pic>
    </p:spTree>
    <p:extLst>
      <p:ext uri="{BB962C8B-B14F-4D97-AF65-F5344CB8AC3E}">
        <p14:creationId xmlns:p14="http://schemas.microsoft.com/office/powerpoint/2010/main" val="37013144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11/05/2023</a:t>
            </a:fld>
            <a:endParaRPr lang="en-GB" dirty="0"/>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2834789573"/>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C2763-FEC9-C7CF-4421-A512BA4867CA}"/>
              </a:ext>
            </a:extLst>
          </p:cNvPr>
          <p:cNvSpPr>
            <a:spLocks noGrp="1"/>
          </p:cNvSpPr>
          <p:nvPr>
            <p:ph type="title"/>
          </p:nvPr>
        </p:nvSpPr>
        <p:spPr>
          <a:xfrm>
            <a:off x="327378" y="1210682"/>
            <a:ext cx="11582400" cy="611649"/>
          </a:xfrm>
        </p:spPr>
        <p:txBody>
          <a:bodyPr/>
          <a:lstStyle/>
          <a:p>
            <a:r>
              <a:rPr lang="en-US" dirty="0"/>
              <a:t>Genomic Counselling</a:t>
            </a:r>
          </a:p>
        </p:txBody>
      </p:sp>
      <p:sp>
        <p:nvSpPr>
          <p:cNvPr id="3" name="Content Placeholder 2">
            <a:extLst>
              <a:ext uri="{FF2B5EF4-FFF2-40B4-BE49-F238E27FC236}">
                <a16:creationId xmlns:a16="http://schemas.microsoft.com/office/drawing/2014/main" id="{B13A92EA-95BB-F421-3A78-DA615A79EB9C}"/>
              </a:ext>
            </a:extLst>
          </p:cNvPr>
          <p:cNvSpPr>
            <a:spLocks noGrp="1"/>
          </p:cNvSpPr>
          <p:nvPr>
            <p:ph sz="quarter" idx="10"/>
          </p:nvPr>
        </p:nvSpPr>
        <p:spPr>
          <a:xfrm>
            <a:off x="327378" y="1998133"/>
            <a:ext cx="11582400" cy="4741713"/>
          </a:xfrm>
        </p:spPr>
        <p:txBody>
          <a:bodyPr>
            <a:normAutofit/>
          </a:bodyPr>
          <a:lstStyle/>
          <a:p>
            <a:pPr marL="0" indent="0">
              <a:buNone/>
            </a:pPr>
            <a:r>
              <a:rPr lang="en-US" sz="2800" dirty="0">
                <a:solidFill>
                  <a:srgbClr val="005EB8"/>
                </a:solidFill>
              </a:rPr>
              <a:t>Take informed consent from a patient for whole genome sequencing</a:t>
            </a:r>
          </a:p>
          <a:p>
            <a:pPr marL="0" indent="0">
              <a:buNone/>
            </a:pPr>
            <a:r>
              <a:rPr lang="en-US" sz="2800" dirty="0"/>
              <a:t>You see a lady in clinic with a clinical diagnosis of PKD – (Polycystic Kidney Disease). She requests genomic testing for this, as she would like to have preimplantation genetic diagnosis. You notice that the standard test for PKD is now Whole Genome Sequencing, instead of a ‘panel test’.  </a:t>
            </a:r>
          </a:p>
          <a:p>
            <a:pPr marL="0" indent="0">
              <a:buNone/>
            </a:pPr>
            <a:r>
              <a:rPr lang="en-US" sz="2800" dirty="0"/>
              <a:t>What are the key considerations as a genetic counsellor when taking consent from your patient for a whole genome sequencing test (WGS) as compared with ordering a panel test or single gene test? What would you want to discuss with your patient? </a:t>
            </a:r>
          </a:p>
        </p:txBody>
      </p:sp>
    </p:spTree>
    <p:extLst>
      <p:ext uri="{BB962C8B-B14F-4D97-AF65-F5344CB8AC3E}">
        <p14:creationId xmlns:p14="http://schemas.microsoft.com/office/powerpoint/2010/main" val="2441850639"/>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eb60286-a7d9-492c-8e03-5d1f56fbe788" xsi:nil="true"/>
    <lcf76f155ced4ddcb4097134ff3c332f xmlns="80c75cbc-a8f2-46c0-aa58-80f15079965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23DA0B53BC4F849A477EEED2D0E1BA9" ma:contentTypeVersion="18" ma:contentTypeDescription="Create a new document." ma:contentTypeScope="" ma:versionID="e3480bd4fad9e454b455241a584e40b3">
  <xsd:schema xmlns:xsd="http://www.w3.org/2001/XMLSchema" xmlns:xs="http://www.w3.org/2001/XMLSchema" xmlns:p="http://schemas.microsoft.com/office/2006/metadata/properties" xmlns:ns1="http://schemas.microsoft.com/sharepoint/v3" xmlns:ns2="80c75cbc-a8f2-46c0-aa58-80f150799650" xmlns:ns3="6eb60286-a7d9-492c-8e03-5d1f56fbe788" targetNamespace="http://schemas.microsoft.com/office/2006/metadata/properties" ma:root="true" ma:fieldsID="4e5f313a9f5d42b5ac116bdb9ab4c6d9" ns1:_="" ns2:_="" ns3:_="">
    <xsd:import namespace="http://schemas.microsoft.com/sharepoint/v3"/>
    <xsd:import namespace="80c75cbc-a8f2-46c0-aa58-80f150799650"/>
    <xsd:import namespace="6eb60286-a7d9-492c-8e03-5d1f56fbe7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c75cbc-a8f2-46c0-aa58-80f1507996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b60286-a7d9-492c-8e03-5d1f56fbe7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a64b47c-f647-4d05-b65a-2d27d882dc74}" ma:internalName="TaxCatchAll" ma:showField="CatchAllData" ma:web="6eb60286-a7d9-492c-8e03-5d1f56fbe7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333066-D95F-4DC9-8F45-8431A5C3C76B}">
  <ds:schemaRefs>
    <ds:schemaRef ds:uri="http://schemas.microsoft.com/sharepoint/v3/contenttype/forms"/>
  </ds:schemaRefs>
</ds:datastoreItem>
</file>

<file path=customXml/itemProps2.xml><?xml version="1.0" encoding="utf-8"?>
<ds:datastoreItem xmlns:ds="http://schemas.openxmlformats.org/officeDocument/2006/customXml" ds:itemID="{A4D9FD49-C1C5-400A-B04D-90A236984D1F}">
  <ds:schemaRefs>
    <ds:schemaRef ds:uri="http://schemas.microsoft.com/office/2006/documentManagement/types"/>
    <ds:schemaRef ds:uri="http://purl.org/dc/elements/1.1/"/>
    <ds:schemaRef ds:uri="http://www.w3.org/XML/1998/namespace"/>
    <ds:schemaRef ds:uri="http://schemas.openxmlformats.org/package/2006/metadata/core-properties"/>
    <ds:schemaRef ds:uri="d1578f25-4d6e-4d4b-93b5-68c0610bc2f6"/>
    <ds:schemaRef ds:uri="http://purl.org/dc/terms/"/>
    <ds:schemaRef ds:uri="http://schemas.microsoft.com/office/2006/metadata/properties"/>
    <ds:schemaRef ds:uri="http://purl.org/dc/dcmitype/"/>
    <ds:schemaRef ds:uri="http://schemas.microsoft.com/office/infopath/2007/PartnerControls"/>
    <ds:schemaRef ds:uri="f51a84ac-5ef7-4b0b-bd71-e269097bd152"/>
  </ds:schemaRefs>
</ds:datastoreItem>
</file>

<file path=customXml/itemProps3.xml><?xml version="1.0" encoding="utf-8"?>
<ds:datastoreItem xmlns:ds="http://schemas.openxmlformats.org/officeDocument/2006/customXml" ds:itemID="{02E0FBF9-CEA8-4827-909F-5E2BA29EBE55}"/>
</file>

<file path=docProps/app.xml><?xml version="1.0" encoding="utf-8"?>
<Properties xmlns="http://schemas.openxmlformats.org/officeDocument/2006/extended-properties" xmlns:vt="http://schemas.openxmlformats.org/officeDocument/2006/docPropsVTypes">
  <Template/>
  <TotalTime>585</TotalTime>
  <Words>114</Words>
  <Application>Microsoft Macintosh PowerPoint</Application>
  <PresentationFormat>Widescreen</PresentationFormat>
  <Paragraphs>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Custom Design</vt:lpstr>
      <vt:lpstr>Genomic Counselling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16.9</dc:title>
  <dc:creator>Craig Sanderson</dc:creator>
  <cp:lastModifiedBy>Michelle Madeley</cp:lastModifiedBy>
  <cp:revision>114</cp:revision>
  <dcterms:created xsi:type="dcterms:W3CDTF">2017-05-03T08:06:17Z</dcterms:created>
  <dcterms:modified xsi:type="dcterms:W3CDTF">2023-05-11T10:13:23Z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0x010100923DA0B53BC4F849A477EEED2D0E1BA9</vt:lpwstr>
  </property>
  <property fmtid="{D5CDD505-2E9C-101B-9397-08002B2CF9AE}" pid="3" name="TaxKeyword">
    <vt:lpwstr/>
  </property>
  <property fmtid="{D5CDD505-2E9C-101B-9397-08002B2CF9AE}" pid="4" name="Subject0">
    <vt:lpwstr/>
  </property>
  <property fmtid="{D5CDD505-2E9C-101B-9397-08002B2CF9AE}" pid="5" name="Document type0">
    <vt:lpwstr/>
  </property>
  <property fmtid="{D5CDD505-2E9C-101B-9397-08002B2CF9AE}" pid="6" name="WTTeamSiteDocumentType">
    <vt:lpwstr/>
  </property>
  <property fmtid="{D5CDD505-2E9C-101B-9397-08002B2CF9AE}" pid="7" name="WTTeamSiteDocumentTypeTaxHTField0">
    <vt:lpwstr/>
  </property>
  <property fmtid="{D5CDD505-2E9C-101B-9397-08002B2CF9AE}" pid="8" name="cebceaf3e3574cdab9f9dab6bbd34ddb">
    <vt:lpwstr/>
  </property>
  <property fmtid="{D5CDD505-2E9C-101B-9397-08002B2CF9AE}" pid="9" name="n2fe4ed80ae84f2cbc880662fe0a8735">
    <vt:lpwstr/>
  </property>
  <property fmtid="{D5CDD505-2E9C-101B-9397-08002B2CF9AE}" pid="10" name="TaxCatchAll">
    <vt:lpwstr/>
  </property>
  <property fmtid="{D5CDD505-2E9C-101B-9397-08002B2CF9AE}" pid="11" name="TaxKeywordTaxHTField">
    <vt:lpwstr/>
  </property>
  <property fmtid="{D5CDD505-2E9C-101B-9397-08002B2CF9AE}" pid="12" name="MediaServiceImageTags">
    <vt:lpwstr/>
  </property>
</Properties>
</file>